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56" r:id="rId5"/>
    <p:sldId id="257" r:id="rId6"/>
    <p:sldId id="260" r:id="rId7"/>
    <p:sldId id="274" r:id="rId8"/>
    <p:sldId id="290" r:id="rId9"/>
    <p:sldId id="295" r:id="rId10"/>
    <p:sldId id="298" r:id="rId11"/>
    <p:sldId id="297" r:id="rId12"/>
    <p:sldId id="296" r:id="rId13"/>
    <p:sldId id="266" r:id="rId14"/>
    <p:sldId id="303" r:id="rId15"/>
    <p:sldId id="302" r:id="rId16"/>
    <p:sldId id="288" r:id="rId17"/>
    <p:sldId id="289" r:id="rId18"/>
    <p:sldId id="294" r:id="rId19"/>
    <p:sldId id="273" r:id="rId20"/>
    <p:sldId id="293" r:id="rId21"/>
    <p:sldId id="292" r:id="rId22"/>
    <p:sldId id="270" r:id="rId23"/>
    <p:sldId id="279" r:id="rId24"/>
    <p:sldId id="286" r:id="rId25"/>
    <p:sldId id="275" r:id="rId26"/>
    <p:sldId id="262" r:id="rId27"/>
    <p:sldId id="263" r:id="rId28"/>
    <p:sldId id="280" r:id="rId29"/>
    <p:sldId id="264" r:id="rId30"/>
    <p:sldId id="300" r:id="rId31"/>
    <p:sldId id="301" r:id="rId32"/>
    <p:sldId id="299" r:id="rId33"/>
    <p:sldId id="267" r:id="rId34"/>
    <p:sldId id="261" r:id="rId3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76101" autoAdjust="0"/>
  </p:normalViewPr>
  <p:slideViewPr>
    <p:cSldViewPr snapToGrid="0" showGuides="1">
      <p:cViewPr>
        <p:scale>
          <a:sx n="75" d="100"/>
          <a:sy n="75" d="100"/>
        </p:scale>
        <p:origin x="1878" y="684"/>
      </p:cViewPr>
      <p:guideLst>
        <p:guide orient="horz" pos="2160"/>
        <p:guide pos="2880"/>
      </p:guideLst>
    </p:cSldViewPr>
  </p:slideViewPr>
  <p:notesTextViewPr>
    <p:cViewPr>
      <p:scale>
        <a:sx n="200" d="100"/>
        <a:sy n="200"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2026/1/19</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5E </a:t>
            </a:r>
            <a:r>
              <a:rPr kumimoji="1" lang="ja-JP" altLang="en-US" sz="1200" b="0" kern="1200" dirty="0">
                <a:solidFill>
                  <a:schemeClr val="tx1"/>
                </a:solidFill>
                <a:effectLst/>
                <a:latin typeface="+mn-lt"/>
                <a:ea typeface="+mn-ea"/>
                <a:cs typeface="+mn-cs"/>
              </a:rPr>
              <a:t>春日研究室の栁原です。</a:t>
            </a:r>
          </a:p>
          <a:p>
            <a:r>
              <a:rPr kumimoji="1" lang="ja-JP" altLang="en-US" sz="1200" b="0" kern="1200" dirty="0">
                <a:solidFill>
                  <a:schemeClr val="tx1"/>
                </a:solidFill>
                <a:effectLst/>
                <a:latin typeface="+mn-lt"/>
                <a:ea typeface="+mn-ea"/>
                <a:cs typeface="+mn-cs"/>
              </a:rPr>
              <a:t>「</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を用いた基板の誘電損失と表面粗さによる電気伝導性の測定」について発表します。</a:t>
            </a: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本研究では、</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法を用いて</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基板の実効導電率を広帯域で測定し、表面粗さの影響を検証しました。</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特に高周波域では、実効導電率が大幅に低下し、従来の理想的な導電率を仮定したモデルと比べて数倍もの導体損失の差が生じることを確認しました。</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表面粗さは高周波ほど無視できない要因であり、精密な基板特性評価には必須の検討項目です。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今後は</a:t>
            </a:r>
            <a:r>
              <a:rPr kumimoji="1" lang="en-US" altLang="ja-JP" sz="1200" b="0" kern="1200" dirty="0">
                <a:solidFill>
                  <a:schemeClr val="tx1"/>
                </a:solidFill>
                <a:effectLst/>
                <a:latin typeface="+mn-lt"/>
                <a:ea typeface="+mn-ea"/>
                <a:cs typeface="+mn-cs"/>
              </a:rPr>
              <a:t>FDTD</a:t>
            </a:r>
            <a:r>
              <a:rPr kumimoji="1" lang="ja-JP" altLang="en-US" sz="1200" b="0" kern="1200" dirty="0">
                <a:solidFill>
                  <a:schemeClr val="tx1"/>
                </a:solidFill>
                <a:effectLst/>
                <a:latin typeface="+mn-lt"/>
                <a:ea typeface="+mn-ea"/>
                <a:cs typeface="+mn-cs"/>
              </a:rPr>
              <a:t>解析により、この測定結果が実際の信号減衰にどう影響するかをシミュレーションで評価します。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ご聴講ありがとうございました。</a:t>
            </a:r>
          </a:p>
        </p:txBody>
      </p:sp>
    </p:spTree>
    <p:extLst>
      <p:ext uri="{BB962C8B-B14F-4D97-AF65-F5344CB8AC3E}">
        <p14:creationId xmlns:p14="http://schemas.microsoft.com/office/powerpoint/2010/main" val="2201911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AI</a:t>
            </a:r>
            <a:r>
              <a:rPr kumimoji="1" lang="ja-JP" altLang="en-US" sz="1200" b="0" kern="1200" dirty="0">
                <a:solidFill>
                  <a:schemeClr val="tx1"/>
                </a:solidFill>
                <a:effectLst/>
                <a:latin typeface="+mn-lt"/>
                <a:ea typeface="+mn-ea"/>
                <a:cs typeface="+mn-cs"/>
              </a:rPr>
              <a:t>や</a:t>
            </a:r>
            <a:r>
              <a:rPr kumimoji="1" lang="en-US" altLang="ja-JP" sz="1200" b="0" kern="1200" dirty="0">
                <a:solidFill>
                  <a:schemeClr val="tx1"/>
                </a:solidFill>
                <a:effectLst/>
                <a:latin typeface="+mn-lt"/>
                <a:ea typeface="+mn-ea"/>
                <a:cs typeface="+mn-cs"/>
              </a:rPr>
              <a:t>5G/6G</a:t>
            </a:r>
            <a:r>
              <a:rPr kumimoji="1" lang="ja-JP" altLang="en-US" sz="1200" b="0" kern="1200" dirty="0">
                <a:solidFill>
                  <a:schemeClr val="tx1"/>
                </a:solidFill>
                <a:effectLst/>
                <a:latin typeface="+mn-lt"/>
                <a:ea typeface="+mn-ea"/>
                <a:cs typeface="+mn-cs"/>
              </a:rPr>
              <a:t>といった次世代通信技術では、膨大なデータを高速で送受信する必要があります。高周波ほど通信容量が大きくなり、多くの情報を処理できるため，特にデータセンターでは、</a:t>
            </a:r>
            <a:r>
              <a:rPr kumimoji="1" lang="en-US" altLang="ja-JP" sz="1200" b="0" kern="1200" dirty="0">
                <a:solidFill>
                  <a:schemeClr val="tx1"/>
                </a:solidFill>
                <a:effectLst/>
                <a:latin typeface="+mn-lt"/>
                <a:ea typeface="+mn-ea"/>
                <a:cs typeface="+mn-cs"/>
              </a:rPr>
              <a:t>100 GHz</a:t>
            </a:r>
            <a:r>
              <a:rPr kumimoji="1" lang="ja-JP" altLang="en-US" sz="1200" b="0" kern="1200" dirty="0">
                <a:solidFill>
                  <a:schemeClr val="tx1"/>
                </a:solidFill>
                <a:effectLst/>
                <a:latin typeface="+mn-lt"/>
                <a:ea typeface="+mn-ea"/>
                <a:cs typeface="+mn-cs"/>
              </a:rPr>
              <a:t>帯という高周波での通信性能が求められています。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しかし、周波数が高くなるほど信号減衰という課題が生じます。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信号減衰の原因は大きく</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つあります。</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つ目は誘電体基板の誘電損失</a:t>
            </a:r>
            <a:r>
              <a:rPr kumimoji="1" lang="en-US" altLang="ja-JP" sz="1200" b="0" kern="1200" dirty="0">
                <a:solidFill>
                  <a:schemeClr val="tx1"/>
                </a:solidFill>
                <a:effectLst/>
                <a:latin typeface="+mn-lt"/>
                <a:ea typeface="+mn-ea"/>
                <a:cs typeface="+mn-cs"/>
              </a:rPr>
              <a:t>αd</a:t>
            </a:r>
            <a:r>
              <a:rPr kumimoji="1" lang="ja-JP" altLang="en-US" sz="1200" b="0" kern="1200" dirty="0">
                <a:solidFill>
                  <a:schemeClr val="tx1"/>
                </a:solidFill>
                <a:effectLst/>
                <a:latin typeface="+mn-lt"/>
                <a:ea typeface="+mn-ea"/>
                <a:cs typeface="+mn-cs"/>
              </a:rPr>
              <a:t>、</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つ目は配線の表皮効果による導体損失</a:t>
            </a:r>
            <a:r>
              <a:rPr kumimoji="1" lang="en-US" altLang="ja-JP" sz="1200" b="0" kern="1200" dirty="0">
                <a:solidFill>
                  <a:schemeClr val="tx1"/>
                </a:solidFill>
                <a:effectLst/>
                <a:latin typeface="+mn-lt"/>
                <a:ea typeface="+mn-ea"/>
                <a:cs typeface="+mn-cs"/>
              </a:rPr>
              <a:t>αc</a:t>
            </a:r>
            <a:r>
              <a:rPr kumimoji="1" lang="ja-JP" altLang="en-US" sz="1200" b="0" kern="1200" dirty="0">
                <a:solidFill>
                  <a:schemeClr val="tx1"/>
                </a:solidFill>
                <a:effectLst/>
                <a:latin typeface="+mn-lt"/>
                <a:ea typeface="+mn-ea"/>
                <a:cs typeface="+mn-cs"/>
              </a:rPr>
              <a:t>です。減衰定数はこの</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つの和で表されます。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これまでの研究では主に，誘電損失について検討してきました。しかし、もう</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つの重要な要因である導体損失、特に銅箔表面粗さの影響については、十分に検討されていません。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本研究の目的は、この表面粗さの影響を評価することです。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測定の全体像をこちらのフローチャートで示します。</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法により標準銅箔による誘電率測定、実基板銅箔による導電率測定、そして減衰定数の算出という流れで行います。</a:t>
            </a: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測定対象となる基盤にはこのようなものがあります。</a:t>
            </a:r>
          </a:p>
          <a:p>
            <a:r>
              <a:rPr kumimoji="1" lang="ja-JP" altLang="en-US" sz="1200" b="0" kern="1200" dirty="0">
                <a:solidFill>
                  <a:schemeClr val="tx1"/>
                </a:solidFill>
                <a:effectLst/>
                <a:latin typeface="+mn-lt"/>
                <a:ea typeface="+mn-ea"/>
                <a:cs typeface="+mn-cs"/>
              </a:rPr>
              <a:t>今回の測定対象は</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、パナソニック製の低損失基板材料です。厚さ</a:t>
            </a:r>
            <a:r>
              <a:rPr kumimoji="1" lang="en-US" altLang="ja-JP" sz="1200" b="0" kern="1200" dirty="0">
                <a:solidFill>
                  <a:schemeClr val="tx1"/>
                </a:solidFill>
                <a:effectLst/>
                <a:latin typeface="+mn-lt"/>
                <a:ea typeface="+mn-ea"/>
                <a:cs typeface="+mn-cs"/>
              </a:rPr>
              <a:t>0.3mm</a:t>
            </a:r>
            <a:r>
              <a:rPr kumimoji="1" lang="ja-JP" altLang="en-US" sz="1200" b="0" kern="1200" dirty="0">
                <a:solidFill>
                  <a:schemeClr val="tx1"/>
                </a:solidFill>
                <a:effectLst/>
                <a:latin typeface="+mn-lt"/>
                <a:ea typeface="+mn-ea"/>
                <a:cs typeface="+mn-cs"/>
              </a:rPr>
              <a:t>、</a:t>
            </a:r>
            <a:r>
              <a:rPr kumimoji="1" lang="en-US" altLang="ja-JP" sz="1200" b="0" kern="1200" dirty="0">
                <a:solidFill>
                  <a:schemeClr val="tx1"/>
                </a:solidFill>
                <a:effectLst/>
                <a:latin typeface="+mn-lt"/>
                <a:ea typeface="+mn-ea"/>
                <a:cs typeface="+mn-cs"/>
              </a:rPr>
              <a:t>1GHz</a:t>
            </a:r>
            <a:r>
              <a:rPr kumimoji="1" lang="ja-JP" altLang="en-US" sz="1200" b="0" kern="1200" dirty="0">
                <a:solidFill>
                  <a:schemeClr val="tx1"/>
                </a:solidFill>
                <a:effectLst/>
                <a:latin typeface="+mn-lt"/>
                <a:ea typeface="+mn-ea"/>
                <a:cs typeface="+mn-cs"/>
              </a:rPr>
              <a:t>以上の高速通信向けに開発されました。高周波通信では、このような基板の特性を正確に評価することが不可欠です。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こうした高周波域で低損失な材料の評価には、次で説明する共振法、特に</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法が向いています。</a:t>
            </a: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ここから測定方法の詳細を説明します。</a:t>
            </a: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誘電体基板</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枚の間に銅板電極を挿入し、上下から銅電極で圧着します。</a:t>
            </a:r>
            <a:r>
              <a:rPr kumimoji="1" lang="en-US" altLang="ja-JP" sz="1200" b="0" kern="1200" dirty="0">
                <a:solidFill>
                  <a:schemeClr val="tx1"/>
                </a:solidFill>
                <a:effectLst/>
                <a:latin typeface="+mn-lt"/>
                <a:ea typeface="+mn-ea"/>
                <a:cs typeface="+mn-cs"/>
              </a:rPr>
              <a:t>RF</a:t>
            </a:r>
            <a:r>
              <a:rPr kumimoji="1" lang="ja-JP" altLang="en-US" sz="1200" b="0" kern="1200" dirty="0">
                <a:solidFill>
                  <a:schemeClr val="tx1"/>
                </a:solidFill>
                <a:effectLst/>
                <a:latin typeface="+mn-lt"/>
                <a:ea typeface="+mn-ea"/>
                <a:cs typeface="+mn-cs"/>
              </a:rPr>
              <a:t>信号を入力すると共振信号が発生します。ベクトル・ネットワーク・アナライザで共振ピークを測定することで、材料特性を評価します。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具体的な測定手順は次の</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段階です。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まず第一段階では、エッチング処理で銅箔を取り除いた</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の間に標準銅箔を挿入します。この状態で共振ピークを測定することで、基板そのものの誘電率を求めます。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次に第二段階では、銅箔を残したままの</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を測定します。第一段階で得た誘電率を基準として、実基板の導電率を算出します。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この</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段階の測定により、表面粗さの影響を含めた実効導電率を正確に得ることができます。</a:t>
            </a:r>
          </a:p>
        </p:txBody>
      </p:sp>
    </p:spTree>
    <p:extLst>
      <p:ext uri="{BB962C8B-B14F-4D97-AF65-F5344CB8AC3E}">
        <p14:creationId xmlns:p14="http://schemas.microsoft.com/office/powerpoint/2010/main" val="200004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ここから実験結果を示します。</a:t>
            </a:r>
          </a:p>
          <a:p>
            <a:br>
              <a:rPr kumimoji="1" lang="ja-JP" altLang="en-US"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パラメータの測定結果です。山状に盛り上がった部分が共振ピークで、この共振周波数は基板の比誘電率で決まります。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注目すべきはピークの鋭さです。これは</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値というパラメータで表され、基板の損失が小さいほど大きくなります。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共振ピークが鋭く立ち、形が崩れていません。良好なピークが得られており、測定は正常に行われています。</a:t>
            </a:r>
          </a:p>
        </p:txBody>
      </p:sp>
    </p:spTree>
    <p:extLst>
      <p:ext uri="{BB962C8B-B14F-4D97-AF65-F5344CB8AC3E}">
        <p14:creationId xmlns:p14="http://schemas.microsoft.com/office/powerpoint/2010/main" val="4371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次に複素誘電率の測定結果です。</a:t>
            </a:r>
          </a:p>
          <a:p>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パラメータから共振ピークの</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値を用いて誘電損失を算出しました。</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左のグラフは比誘電率</a:t>
            </a:r>
            <a:r>
              <a:rPr kumimoji="1" lang="en-US" altLang="ja-JP" sz="1200" b="0" kern="1200" dirty="0" err="1">
                <a:solidFill>
                  <a:schemeClr val="tx1"/>
                </a:solidFill>
                <a:effectLst/>
                <a:latin typeface="+mn-lt"/>
                <a:ea typeface="+mn-ea"/>
                <a:cs typeface="+mn-cs"/>
              </a:rPr>
              <a:t>εr</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で、測定周波数域でほぼ一定です。</a:t>
            </a:r>
          </a:p>
          <a:p>
            <a:r>
              <a:rPr kumimoji="1" lang="ja-JP" altLang="en-US" sz="1200" b="0" kern="1200" dirty="0">
                <a:solidFill>
                  <a:schemeClr val="tx1"/>
                </a:solidFill>
                <a:effectLst/>
                <a:latin typeface="+mn-lt"/>
                <a:ea typeface="+mn-ea"/>
                <a:cs typeface="+mn-cs"/>
              </a:rPr>
              <a:t>右のグラフは誘電損失の周波数特性です。</a:t>
            </a:r>
          </a:p>
          <a:p>
            <a:r>
              <a:rPr kumimoji="1" lang="ja-JP" altLang="en-US" sz="1200" b="0" kern="1200" dirty="0">
                <a:solidFill>
                  <a:schemeClr val="tx1"/>
                </a:solidFill>
                <a:effectLst/>
                <a:latin typeface="+mn-lt"/>
                <a:ea typeface="+mn-ea"/>
                <a:cs typeface="+mn-cs"/>
              </a:rPr>
              <a:t>誘電損失は周波数の上昇とともに増加しています。高周波になるほど材料内部での損失が大きくなります。これが</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つ目の損失、誘電損失になります。</a:t>
            </a:r>
          </a:p>
        </p:txBody>
      </p:sp>
    </p:spTree>
    <p:extLst>
      <p:ext uri="{BB962C8B-B14F-4D97-AF65-F5344CB8AC3E}">
        <p14:creationId xmlns:p14="http://schemas.microsoft.com/office/powerpoint/2010/main" val="107722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次に、導電率の測定結果です。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このグラフは表面粗さによる損失を含んだ実効導電率を示しています。重要な点は、周波数が高くなるほど実効導電率が低下していることです。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原因は表皮深さが減少することです。高周波では電流が導体表面の浅い部分にのみ流れるため、表面粗さの影響を強く受けます。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これが</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つ目の損失、導体損失になります。</a:t>
            </a:r>
          </a:p>
        </p:txBody>
      </p:sp>
    </p:spTree>
    <p:extLst>
      <p:ext uri="{BB962C8B-B14F-4D97-AF65-F5344CB8AC3E}">
        <p14:creationId xmlns:p14="http://schemas.microsoft.com/office/powerpoint/2010/main" val="17863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誘電損失と導体損失を合わせた減衰定数の算出結果です。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青い点線が本研究で測定した実効導電率を用いた導体損失、ピンクの点線が従来の理想的な導電率を仮定した場合の導体損失です。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高周波域では両者の差が非常に大きくなっており、従来モデルの数倍もの導体損失を示しています。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これは、従来手法では表面粗さを考慮していないため、高周波領域の導体損失を過小評価している可能性を示しています。</a:t>
            </a:r>
          </a:p>
        </p:txBody>
      </p:sp>
    </p:spTree>
    <p:extLst>
      <p:ext uri="{BB962C8B-B14F-4D97-AF65-F5344CB8AC3E}">
        <p14:creationId xmlns:p14="http://schemas.microsoft.com/office/powerpoint/2010/main" val="281674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dirty="0"/>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2026/1/19</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200.png"/><Relationship Id="rId5" Type="http://schemas.openxmlformats.org/officeDocument/2006/relationships/image" Target="../media/image36.png"/><Relationship Id="rId10" Type="http://schemas.openxmlformats.org/officeDocument/2006/relationships/image" Target="../media/image9.emf"/><Relationship Id="rId4" Type="http://schemas.openxmlformats.org/officeDocument/2006/relationships/image" Target="../media/image110.png"/><Relationship Id="rId9"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 Id="rId9" Type="http://schemas.openxmlformats.org/officeDocument/2006/relationships/image" Target="../media/image400.png"/></Relationships>
</file>

<file path=ppt/slides/_rels/slide1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0.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4.svg"/></Relationships>
</file>

<file path=ppt/slides/_rels/slide26.xml.rels><?xml version="1.0" encoding="UTF-8" standalone="yes"?>
<Relationships xmlns="http://schemas.openxmlformats.org/package/2006/relationships"><Relationship Id="rId8" Type="http://schemas.openxmlformats.org/officeDocument/2006/relationships/image" Target="../media/image60.emf"/><Relationship Id="rId7" Type="http://schemas.openxmlformats.org/officeDocument/2006/relationships/image" Target="../media/image59.png"/><Relationship Id="rId12"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emf"/><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9.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60.emf"/><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9.emf"/><Relationship Id="rId4" Type="http://schemas.openxmlformats.org/officeDocument/2006/relationships/image" Target="../media/image59.png"/><Relationship Id="rId9" Type="http://schemas.openxmlformats.org/officeDocument/2006/relationships/image" Target="../media/image6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pPr marL="0" indent="0">
              <a:buNone/>
            </a:pPr>
            <a:r>
              <a:rPr lang="ja-JP" altLang="en-US" sz="2000" dirty="0"/>
              <a:t>  </a:t>
            </a:r>
            <a:r>
              <a:rPr lang="en-US" altLang="ja-JP" sz="2000" dirty="0"/>
              <a:t>- BCDR</a:t>
            </a:r>
            <a:r>
              <a:rPr lang="ja-JP" altLang="en-US" sz="2000" dirty="0"/>
              <a:t>で</a:t>
            </a:r>
            <a:r>
              <a:rPr lang="en-US" altLang="ja-JP" sz="2000" dirty="0"/>
              <a:t>MEGTRON6</a:t>
            </a:r>
            <a:r>
              <a:rPr lang="ja-JP" altLang="en-US" sz="2000" dirty="0"/>
              <a:t>の実効導電率を広帯域測定</a:t>
            </a:r>
          </a:p>
          <a:p>
            <a:pPr marL="0" indent="0">
              <a:buNone/>
            </a:pPr>
            <a:r>
              <a:rPr lang="ja-JP" altLang="en-US" sz="2000" dirty="0"/>
              <a:t>  </a:t>
            </a:r>
            <a:r>
              <a:rPr lang="en-US" altLang="ja-JP" sz="2000" dirty="0"/>
              <a:t>- </a:t>
            </a:r>
            <a:r>
              <a:rPr lang="ja-JP" altLang="en-US" sz="2000" dirty="0"/>
              <a:t>その値から減衰定数を算出</a:t>
            </a:r>
          </a:p>
          <a:p>
            <a:pPr marL="0" indent="0">
              <a:buNone/>
            </a:pPr>
            <a:r>
              <a:rPr lang="ja-JP" altLang="en-US" sz="2000" dirty="0"/>
              <a:t>  </a:t>
            </a:r>
            <a:r>
              <a:rPr lang="en-US" altLang="ja-JP" sz="2000" dirty="0"/>
              <a:t>- </a:t>
            </a:r>
            <a:r>
              <a:rPr lang="ja-JP" altLang="en-US" sz="2000" dirty="0"/>
              <a:t>高周波域では従来の理想導電率モデルより導体損失が数倍大きく乖離</a:t>
            </a:r>
          </a:p>
          <a:p>
            <a:pPr marL="0" indent="0">
              <a:buNone/>
            </a:pPr>
            <a:endParaRPr lang="ja-JP" altLang="en-US" sz="2000" dirty="0"/>
          </a:p>
          <a:p>
            <a:pPr marL="0" indent="0">
              <a:buNone/>
            </a:pPr>
            <a:r>
              <a:rPr lang="ja-JP" altLang="en-US" sz="2000" dirty="0"/>
              <a:t>課題と次ステップ</a:t>
            </a:r>
          </a:p>
          <a:p>
            <a:pPr marL="0" indent="0">
              <a:buNone/>
            </a:pPr>
            <a:r>
              <a:rPr lang="ja-JP" altLang="en-US" sz="2000" dirty="0"/>
              <a:t>  </a:t>
            </a:r>
            <a:r>
              <a:rPr lang="en-US" altLang="ja-JP" sz="2000" dirty="0"/>
              <a:t>- </a:t>
            </a:r>
            <a:r>
              <a:rPr lang="ja-JP" altLang="en-US" sz="2000" dirty="0"/>
              <a:t>表面粗さで実効導電率が下がることは実測で確認</a:t>
            </a:r>
          </a:p>
          <a:p>
            <a:pPr marL="0" indent="0">
              <a:buNone/>
            </a:pPr>
            <a:r>
              <a:rPr lang="ja-JP" altLang="en-US" sz="2000" dirty="0"/>
              <a:t>  </a:t>
            </a:r>
            <a:r>
              <a:rPr lang="en-US" altLang="ja-JP" sz="2000" dirty="0"/>
              <a:t>- </a:t>
            </a:r>
            <a:r>
              <a:rPr lang="ja-JP" altLang="en-US" sz="2000" dirty="0"/>
              <a:t>実際の信号減衰へどれだけ効くかを</a:t>
            </a:r>
            <a:r>
              <a:rPr lang="en-US" altLang="ja-JP" sz="2000" dirty="0"/>
              <a:t>FDTD</a:t>
            </a:r>
            <a:r>
              <a:rPr lang="ja-JP" altLang="en-US" sz="2000" dirty="0"/>
              <a:t>解析で検証する</a:t>
            </a:r>
          </a:p>
        </p:txBody>
      </p:sp>
    </p:spTree>
    <p:extLst>
      <p:ext uri="{BB962C8B-B14F-4D97-AF65-F5344CB8AC3E}">
        <p14:creationId xmlns:p14="http://schemas.microsoft.com/office/powerpoint/2010/main" val="136509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研究の背景</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en-US" altLang="ja-JP" sz="2000" dirty="0"/>
                  <a:t>AI,5G/6G</a:t>
                </a:r>
                <a:r>
                  <a:rPr lang="ja-JP" altLang="en-US" sz="2000" dirty="0"/>
                  <a:t>の次世代通信技術は高速で大容量データ送受信が必要</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帯での通信性能が必須</a:t>
                </a:r>
              </a:p>
              <a:p>
                <a:r>
                  <a:rPr lang="ja-JP" altLang="en-US" sz="2000" dirty="0"/>
                  <a:t>信号減衰の原因：</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ja-JP" altLang="en-US" sz="2000" dirty="0"/>
                  <a:t>を測定・検討</a:t>
                </a:r>
              </a:p>
              <a:p>
                <a:r>
                  <a:rPr lang="ja-JP" altLang="en-US" sz="2000" dirty="0"/>
                  <a:t>課題：導体損失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r>
                  <a:rPr lang="ja-JP" altLang="en-US" sz="2000" dirty="0"/>
                  <a:t>における表面粗さの影響の検討は不十分</a:t>
                </a:r>
              </a:p>
            </p:txBody>
          </p:sp>
        </mc:Choice>
        <mc:Fallback>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blipFill>
                <a:blip r:embed="rId3"/>
                <a:stretch>
                  <a:fillRect l="-696" t="-1199"/>
                </a:stretch>
              </a:blipFill>
            </p:spPr>
            <p:txBody>
              <a:bodyPr/>
              <a:lstStyle/>
              <a:p>
                <a:r>
                  <a:rPr lang="ja-JP" altLang="en-US">
                    <a:noFill/>
                  </a:rPr>
                  <a:t> </a:t>
                </a:r>
              </a:p>
            </p:txBody>
          </p:sp>
        </mc:Fallback>
      </mc:AlternateContent>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439" y="3574196"/>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4614467" y="3900756"/>
            <a:ext cx="4228407" cy="793750"/>
            <a:chOff x="558910" y="4793114"/>
            <a:chExt cx="4228407" cy="793750"/>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65" y="3507056"/>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本研究の目的</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en-US" altLang="ja-JP" dirty="0"/>
              <a:t>BCDR</a:t>
            </a:r>
            <a:r>
              <a:rPr lang="ja-JP" altLang="en-US" dirty="0"/>
              <a:t>法による</a:t>
            </a:r>
            <a:r>
              <a:rPr lang="en-US" altLang="ja-JP" dirty="0"/>
              <a:t>MEGTRON6</a:t>
            </a:r>
            <a:r>
              <a:rPr lang="ja-JP" altLang="en-US" dirty="0"/>
              <a:t>の複素誘電率測定</a:t>
            </a:r>
            <a:endParaRPr lang="en-US" altLang="ja-JP" dirty="0"/>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t>減衰定数の算出と表面粗さの影響評価</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331197"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7050688"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複素誘電率測定</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594010"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実基板銅箔を使用</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1943563"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導電率測定</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7459197"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5178688"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2449366"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221300"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2119732"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減衰定数算出</a:t>
            </a:r>
            <a:endParaRPr kumimoji="1" lang="ja-JP" altLang="en-US" dirty="0">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測定対象の材料</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149008165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solidFill>
                            <a:schemeClr val="tx1">
                              <a:lumMod val="50000"/>
                              <a:lumOff val="50000"/>
                            </a:schemeClr>
                          </a:solidFill>
                          <a:effectLst/>
                          <a:latin typeface="+mn-ea"/>
                          <a:ea typeface="+mn-ea"/>
                        </a:rPr>
                        <a:t>0.3mm</a:t>
                      </a:r>
                      <a:endParaRPr 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dirty="0">
                          <a:solidFill>
                            <a:schemeClr val="tx1">
                              <a:lumMod val="50000"/>
                              <a:lumOff val="50000"/>
                            </a:schemeClr>
                          </a:solidFill>
                          <a:effectLst/>
                          <a:latin typeface="+mn-ea"/>
                          <a:ea typeface="+mn-ea"/>
                        </a:rPr>
                        <a:t>高耐久性、高熱伝導性、低価格であり、</a:t>
                      </a:r>
                      <a:r>
                        <a:rPr lang="en-US" altLang="ja-JP" sz="1800" b="0" i="0" u="none" strike="noStrike" dirty="0">
                          <a:solidFill>
                            <a:schemeClr val="tx1">
                              <a:lumMod val="50000"/>
                              <a:lumOff val="50000"/>
                            </a:schemeClr>
                          </a:solidFill>
                          <a:effectLst/>
                          <a:latin typeface="+mn-ea"/>
                          <a:ea typeface="+mn-ea"/>
                        </a:rPr>
                        <a:t>1GHz</a:t>
                      </a:r>
                      <a:r>
                        <a:rPr lang="ja-JP" altLang="en-US" sz="1800" b="0" i="0" u="none" strike="noStrike" dirty="0">
                          <a:solidFill>
                            <a:schemeClr val="tx1">
                              <a:lumMod val="50000"/>
                              <a:lumOff val="50000"/>
                            </a:schemeClr>
                          </a:solidFill>
                          <a:effectLst/>
                          <a:latin typeface="+mn-ea"/>
                          <a:ea typeface="+mn-ea"/>
                        </a:rPr>
                        <a:t>以下の帯域でよく使われる。</a:t>
                      </a:r>
                      <a:endParaRPr 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122022" y="4662929"/>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4626430" y="4820834"/>
            <a:ext cx="3674384"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3494397" y="5170761"/>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6463622" y="5528720"/>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3897546" y="5955261"/>
            <a:ext cx="5132152" cy="400110"/>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このような基板の評価には</a:t>
            </a:r>
            <a:r>
              <a:rPr kumimoji="1" lang="en-US" altLang="ja-JP" sz="2000" dirty="0">
                <a:latin typeface="メイリオ" panose="020B0604030504040204" pitchFamily="50" charset="-128"/>
                <a:ea typeface="メイリオ" panose="020B0604030504040204" pitchFamily="50" charset="-128"/>
              </a:rPr>
              <a:t>BCDR</a:t>
            </a:r>
            <a:r>
              <a:rPr kumimoji="1" lang="ja-JP" altLang="en-US" sz="2000" dirty="0">
                <a:latin typeface="メイリオ" panose="020B0604030504040204" pitchFamily="50" charset="-128"/>
                <a:ea typeface="メイリオ" panose="020B0604030504040204" pitchFamily="50" charset="-128"/>
              </a:rPr>
              <a:t>法が有効</a:t>
            </a: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lang="en-US" altLang="ja-JP" dirty="0"/>
              <a:t>BCDR</a:t>
            </a:r>
            <a:r>
              <a:rPr lang="ja-JP" altLang="en-US" dirty="0"/>
              <a:t>法による測定方法</a:t>
            </a:r>
            <a:endParaRPr kumimoji="1" lang="ja-JP" altLang="en-US" sz="2800" dirty="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93372"/>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dirty="0">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dirty="0">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dirty="0">
                  <a:latin typeface="+mn-ea"/>
                </a:rPr>
                <a:t>銅箔電極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628650" y="5295086"/>
            <a:ext cx="3732849"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基板の</a:t>
            </a:r>
            <a:r>
              <a:rPr lang="ja-JP" altLang="en-US" dirty="0">
                <a:solidFill>
                  <a:srgbClr val="FF0000"/>
                </a:solidFill>
                <a:latin typeface="+mn-ea"/>
              </a:rPr>
              <a:t>複素誘電率</a:t>
            </a:r>
            <a:r>
              <a:rPr lang="ja-JP" altLang="en-US" dirty="0">
                <a:latin typeface="+mn-ea"/>
              </a:rPr>
              <a:t>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162425" y="5295086"/>
            <a:ext cx="4352925" cy="923330"/>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a:t>
            </a:r>
            <a:br>
              <a:rPr lang="en-US" altLang="ja-JP" dirty="0">
                <a:latin typeface="+mn-ea"/>
              </a:rPr>
            </a:br>
            <a:r>
              <a:rPr lang="ja-JP" altLang="en-US" dirty="0">
                <a:solidFill>
                  <a:srgbClr val="FF0000"/>
                </a:solidFill>
                <a:latin typeface="+mn-ea"/>
              </a:rPr>
              <a:t>実効導電率</a:t>
            </a:r>
            <a:r>
              <a:rPr lang="ja-JP" altLang="en-US" dirty="0">
                <a:latin typeface="+mn-ea"/>
              </a:rPr>
              <a:t>を算出</a:t>
            </a: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720999"/>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誘電体で銅板電極を挟み，圧着</a:t>
            </a:r>
            <a:endParaRPr kumimoji="1" lang="ja-JP" altLang="en-US" sz="1600" dirty="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720999"/>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RF</a:t>
            </a:r>
            <a:r>
              <a:rPr lang="ja-JP" altLang="en-US" sz="1600" dirty="0">
                <a:solidFill>
                  <a:schemeClr val="tx1"/>
                </a:solidFill>
              </a:rPr>
              <a:t>信号入力</a:t>
            </a:r>
            <a:endParaRPr kumimoji="1" lang="ja-JP" altLang="en-US" sz="1600" dirty="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720999"/>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共振信号を測定</a:t>
            </a:r>
            <a:endParaRPr kumimoji="1" lang="ja-JP" altLang="en-US" sz="1600" dirty="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720999"/>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評価・計算</a:t>
            </a:r>
            <a:endParaRPr kumimoji="1" lang="ja-JP" altLang="en-US" sz="1600" dirty="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1990999"/>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1990999"/>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1990999"/>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75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dirty="0"/>
              <a:t>測定結果①　</a:t>
            </a:r>
            <a:r>
              <a:rPr kumimoji="1" lang="en-US" altLang="ja-JP" dirty="0"/>
              <a:t>S</a:t>
            </a:r>
            <a:r>
              <a:rPr kumimoji="1" lang="ja-JP" altLang="en-US" dirty="0"/>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85595"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586657"/>
            <a:ext cx="3915064" cy="750975"/>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この値を使って</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複素誘電率を算出する</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1005765" y="2296952"/>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0" kern="100" dirty="0" smtClean="0">
                            <a:effectLst/>
                            <a:latin typeface="Cambria Math" panose="02040503050406030204" pitchFamily="18" charset="0"/>
                            <a:cs typeface="Times New Roman" panose="02020603050405020304" pitchFamily="18" charset="0"/>
                          </a:rPr>
                          <m:t>Δ</m:t>
                        </m:r>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7080198" y="2083303"/>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dirty="0">
                  <a:latin typeface="メイリオ" panose="020B0604030504040204" pitchFamily="50" charset="-128"/>
                  <a:ea typeface="メイリオ" panose="020B0604030504040204" pitchFamily="50" charset="-128"/>
                </a:endParaRPr>
              </a:p>
            </p:txBody>
          </p:sp>
        </mc:Choice>
        <mc:Fallback>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7080198" y="2083303"/>
                <a:ext cx="902876" cy="639086"/>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7080198" y="2814573"/>
            <a:ext cx="2063801" cy="615553"/>
          </a:xfrm>
          <a:prstGeom prst="rect">
            <a:avLst/>
          </a:prstGeom>
          <a:noFill/>
        </p:spPr>
        <p:txBody>
          <a:bodyPr wrap="square" lIns="0" tIns="0" rIns="0" bIns="0" rtlCol="0">
            <a:spAutoFit/>
          </a:bodyPr>
          <a:lstStyle/>
          <a:p>
            <a:pPr algn="l"/>
            <a:r>
              <a:rPr kumimoji="1" lang="ja-JP" altLang="en-US" sz="2000" dirty="0">
                <a:latin typeface="メイリオ" panose="020B0604030504040204" pitchFamily="50" charset="-128"/>
                <a:ea typeface="メイリオ" panose="020B0604030504040204" pitchFamily="50" charset="-128"/>
              </a:rPr>
              <a:t>この値が大きい</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4685721" y="5586656"/>
            <a:ext cx="4293179" cy="853567"/>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ピークが鋭く立ち形が崩れていない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→測定が正常に行われた</a:t>
            </a:r>
            <a:endParaRPr lang="en-US" altLang="ja-JP" sz="2000" kern="100" dirty="0">
              <a:effectLst/>
              <a:latin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6832310" y="1229736"/>
                <a:ext cx="2311689" cy="646331"/>
              </a:xfrm>
              <a:prstGeom prst="rect">
                <a:avLst/>
              </a:prstGeom>
              <a:noFill/>
            </p:spPr>
            <p:txBody>
              <a:bodyPr wrap="square">
                <a:spAutoFit/>
              </a:bodyPr>
              <a:lstStyle/>
              <a:p>
                <a:pPr/>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dirty="0"/>
                  <a:t>は基板の</a:t>
                </a:r>
                <a:br>
                  <a:rPr lang="en-US" altLang="ja-JP" dirty="0"/>
                </a:br>
                <a:r>
                  <a:rPr lang="ja-JP" altLang="en-US" dirty="0"/>
                  <a:t>比誘電率に依存</a:t>
                </a:r>
              </a:p>
            </p:txBody>
          </p:sp>
        </mc:Choice>
        <mc:Fallback>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6832310" y="1229736"/>
                <a:ext cx="2311689" cy="646331"/>
              </a:xfrm>
              <a:prstGeom prst="rect">
                <a:avLst/>
              </a:prstGeom>
              <a:blipFill>
                <a:blip r:embed="rId10"/>
                <a:stretch>
                  <a:fillRect l="-2375" t="-3774" b="-160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51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101665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101665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dirty="0"/>
              <a:t>測定結果②　</a:t>
            </a:r>
            <a:r>
              <a:rPr kumimoji="1" lang="ja-JP" altLang="en-US" dirty="0"/>
              <a:t>複素誘電率</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477888"/>
                <a:ext cx="5807228" cy="891013"/>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左：比誘電率（</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）はほぼ一定</a:t>
                </a:r>
              </a:p>
              <a:p>
                <a:pPr>
                  <a:lnSpc>
                    <a:spcPct val="107000"/>
                  </a:lnSpc>
                  <a:spcAft>
                    <a:spcPts val="800"/>
                  </a:spcAft>
                </a:pPr>
                <a:r>
                  <a:rPr lang="ja-JP" altLang="en-US" sz="2000" kern="100" dirty="0">
                    <a:latin typeface="+mn-ea"/>
                    <a:cs typeface="Times New Roman" panose="02020603050405020304" pitchFamily="18" charset="0"/>
                  </a:rPr>
                  <a:t>右：誘電損失（</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）は周波数とともに増加</a:t>
                </a:r>
                <a:endParaRPr lang="en-US" altLang="ja-JP" sz="2000" kern="100" dirty="0">
                  <a:latin typeface="+mn-ea"/>
                  <a:cs typeface="Times New Roman" panose="02020603050405020304" pitchFamily="18" charset="0"/>
                </a:endParaRPr>
              </a:p>
            </p:txBody>
          </p:sp>
        </mc:Choice>
        <mc:Fallback>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477888"/>
                <a:ext cx="5807228" cy="891013"/>
              </a:xfrm>
              <a:prstGeom prst="rect">
                <a:avLst/>
              </a:prstGeom>
              <a:blipFill>
                <a:blip r:embed="rId7"/>
                <a:stretch>
                  <a:fillRect l="-1049" b="-1164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5246093"/>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5246093"/>
                <a:ext cx="4522523" cy="408125"/>
              </a:xfrm>
              <a:prstGeom prst="rect">
                <a:avLst/>
              </a:prstGeom>
              <a:blipFill>
                <a:blip r:embed="rId8"/>
                <a:stretch>
                  <a:fillRect b="-298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65421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dirty="0"/>
              </a:p>
            </p:txBody>
          </p:sp>
        </mc:Choice>
        <mc:Fallback>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654218"/>
                <a:ext cx="2645857" cy="714683"/>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633485"/>
            <a:ext cx="3636004" cy="369332"/>
          </a:xfrm>
          <a:prstGeom prst="rect">
            <a:avLst/>
          </a:prstGeom>
          <a:noFill/>
        </p:spPr>
        <p:txBody>
          <a:bodyPr wrap="square" anchor="t">
            <a:spAutoFit/>
          </a:bodyPr>
          <a:lstStyle/>
          <a:p>
            <a:pPr/>
            <a:r>
              <a:rPr lang="en-US" altLang="ja-JP" dirty="0"/>
              <a:t>S</a:t>
            </a:r>
            <a:r>
              <a:rPr lang="ja-JP" altLang="en-US" dirty="0"/>
              <a:t>パラメータの</a:t>
            </a:r>
            <a:r>
              <a:rPr lang="en-US" altLang="ja-JP" dirty="0"/>
              <a:t>Q</a:t>
            </a:r>
            <a:r>
              <a:rPr lang="ja-JP" altLang="en-US" dirty="0"/>
              <a:t>値から算出</a:t>
            </a:r>
            <a:endParaRPr dirty="0"/>
          </a:p>
        </p:txBody>
      </p:sp>
    </p:spTree>
    <p:extLst>
      <p:ext uri="{BB962C8B-B14F-4D97-AF65-F5344CB8AC3E}">
        <p14:creationId xmlns:p14="http://schemas.microsoft.com/office/powerpoint/2010/main" val="31321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439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dirty="0"/>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522519"/>
            <a:ext cx="718703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dirty="0">
                <a:latin typeface="+mn-ea"/>
                <a:cs typeface="Times New Roman" panose="02020603050405020304" pitchFamily="18" charset="0"/>
              </a:rPr>
              <a:t>→ 表皮深さの減少と表面粗さの影響</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dirty="0"/>
              <a:t>減衰定数の算出結果</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442143"/>
            <a:ext cx="4572000"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・実効導電率使用時に損失が大きい</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229100" y="5442143"/>
            <a:ext cx="4914901" cy="1080296"/>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・表面粗さを考慮しない従来モデルが</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高周波での導体損失を過小評価している</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可能性</a:t>
            </a:r>
            <a:endParaRPr lang="en-US" altLang="ja-JP" sz="2000" kern="100" dirty="0">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001237"/>
            <a:ext cx="3213099"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このような式で実験結果を減衰定数に反映</a:t>
            </a:r>
            <a:endParaRPr lang="en-US" altLang="ja-JP" sz="2000" kern="100" dirty="0">
              <a:latin typeface="+mn-ea"/>
              <a:cs typeface="Times New Roman" panose="02020603050405020304" pitchFamily="18" charset="0"/>
            </a:endParaRPr>
          </a:p>
        </p:txBody>
      </p:sp>
    </p:spTree>
    <p:extLst>
      <p:ext uri="{BB962C8B-B14F-4D97-AF65-F5344CB8AC3E}">
        <p14:creationId xmlns:p14="http://schemas.microsoft.com/office/powerpoint/2010/main" val="83563285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07C33EBEB70354680B3DF17D787E699" ma:contentTypeVersion="24" ma:contentTypeDescription="新しいドキュメントを作成します。" ma:contentTypeScope="" ma:versionID="9556dbaed037c7fa9e619b60d18dc036">
  <xsd:schema xmlns:xsd="http://www.w3.org/2001/XMLSchema" xmlns:xs="http://www.w3.org/2001/XMLSchema" xmlns:p="http://schemas.microsoft.com/office/2006/metadata/properties" xmlns:ns2="c31e4125-8b8c-47f4-b133-3f85cf428b58" xmlns:ns3="e33c5918-ab75-4cfd-99ec-d8648305b5ed" targetNamespace="http://schemas.microsoft.com/office/2006/metadata/properties" ma:root="true" ma:fieldsID="74413ad0ce213981a33bd1c6e8af85e5" ns2:_="" ns3:_="">
    <xsd:import namespace="c31e4125-8b8c-47f4-b133-3f85cf428b58"/>
    <xsd:import namespace="e33c5918-ab75-4cfd-99ec-d8648305b5e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e4125-8b8c-47f4-b133-3f85cf428b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3c5918-ab75-4cfd-99ec-d8648305b5ed"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1" nillable="true" ma:displayName="Taxonomy Catch All Column" ma:hidden="true" ma:list="{9c8e0376-454a-447e-b997-504b7ff09091}" ma:internalName="TaxCatchAll" ma:showField="CatchAllData" ma:web="e33c5918-ab75-4cfd-99ec-d8648305b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33c5918-ab75-4cfd-99ec-d8648305b5ed" xsi:nil="true"/>
    <lcf76f155ced4ddcb4097134ff3c332f xmlns="c31e4125-8b8c-47f4-b133-3f85cf428b5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072E74C-D964-4D9E-A852-75B7548433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e4125-8b8c-47f4-b133-3f85cf428b58"/>
    <ds:schemaRef ds:uri="e33c5918-ab75-4cfd-99ec-d8648305b5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schemas.openxmlformats.org/package/2006/metadata/core-properties"/>
    <ds:schemaRef ds:uri="e33c5918-ab75-4cfd-99ec-d8648305b5ed"/>
    <ds:schemaRef ds:uri="http://schemas.microsoft.com/office/infopath/2007/PartnerControls"/>
    <ds:schemaRef ds:uri="http://schemas.microsoft.com/office/2006/documentManagement/types"/>
    <ds:schemaRef ds:uri="http://purl.org/dc/dcmitype/"/>
    <ds:schemaRef ds:uri="c31e4125-8b8c-47f4-b133-3f85cf428b58"/>
    <ds:schemaRef ds:uri="http://purl.org/dc/elements/1.1/"/>
    <ds:schemaRef ds:uri="http://schemas.microsoft.com/office/2006/metadata/properties"/>
    <ds:schemaRef ds:uri="http://www.w3.org/XML/1998/namespace"/>
    <ds:schemaRef ds:uri="http://purl.org/dc/terms/"/>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10794</TotalTime>
  <Words>3993</Words>
  <Application>Microsoft Office PowerPoint</Application>
  <PresentationFormat>画面に合わせる (4:3)</PresentationFormat>
  <Paragraphs>334</Paragraphs>
  <Slides>31</Slides>
  <Notes>24</Notes>
  <HiddenSlides>21</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31</vt:i4>
      </vt:variant>
    </vt:vector>
  </HeadingPairs>
  <TitlesOfParts>
    <vt:vector size="42" baseType="lpstr">
      <vt:lpstr>ＭＳ Ｐゴシック</vt:lpstr>
      <vt:lpstr>ＭＳ 明朝</vt:lpstr>
      <vt:lpstr>メイリオ</vt:lpstr>
      <vt:lpstr>游ゴシック</vt:lpstr>
      <vt:lpstr>游明朝</vt:lpstr>
      <vt:lpstr>Arial</vt:lpstr>
      <vt:lpstr>Cambria Math</vt:lpstr>
      <vt:lpstr>Times New Roman</vt:lpstr>
      <vt:lpstr>Wingdings</vt:lpstr>
      <vt:lpstr>XITS Math</vt:lpstr>
      <vt:lpstr>Office テーマ</vt:lpstr>
      <vt:lpstr> BCDRを用いた基板の誘電損失と 表面粗さによる電気伝導性の測定</vt:lpstr>
      <vt:lpstr>研究の背景</vt:lpstr>
      <vt:lpstr>本研究の目的</vt:lpstr>
      <vt:lpstr>測定対象の材料</vt:lpstr>
      <vt:lpstr>BCDR法による測定方法</vt:lpstr>
      <vt:lpstr>測定結果①　Sパラメータ</vt:lpstr>
      <vt:lpstr>測定結果②　複素誘電率</vt:lpstr>
      <vt:lpstr>測定結果③　実効導電率</vt:lpstr>
      <vt:lpstr>減衰定数の算出結果</vt:lpstr>
      <vt:lpstr>まとめ</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51</cp:revision>
  <cp:lastPrinted>2025-11-18T05:53:12Z</cp:lastPrinted>
  <dcterms:created xsi:type="dcterms:W3CDTF">2025-09-24T05:03:45Z</dcterms:created>
  <dcterms:modified xsi:type="dcterms:W3CDTF">2026-01-20T02:02:34Z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0x010100407C33EBEB70354680B3DF17D787E699</vt:lpwstr>
  </property>
  <property fmtid="{D5CDD505-2E9C-101B-9397-08002B2CF9AE}" pid="3" name="MediaServiceImageTags">
    <vt:lpwstr/>
  </property>
</Properties>
</file>